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  <p:embeddedFont>
      <p:font typeface="Fira Sans ExtraBold"/>
      <p:bold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regular.fntdata"/><Relationship Id="rId22" Type="http://schemas.openxmlformats.org/officeDocument/2006/relationships/font" Target="fonts/RobotoMedium-italic.fntdata"/><Relationship Id="rId21" Type="http://schemas.openxmlformats.org/officeDocument/2006/relationships/font" Target="fonts/RobotoMedium-bold.fntdata"/><Relationship Id="rId24" Type="http://schemas.openxmlformats.org/officeDocument/2006/relationships/font" Target="fonts/FiraSansExtraBold-bold.fntdata"/><Relationship Id="rId23" Type="http://schemas.openxmlformats.org/officeDocument/2006/relationships/font" Target="fonts/RobotoMedium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FiraSansExtra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gif>
</file>

<file path=ppt/media/image11.gif>
</file>

<file path=ppt/media/image12.gif>
</file>

<file path=ppt/media/image2.gi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f9bdeaaf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df9bdeaaf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f9bdeaaff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gdf9bdeaaff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f9bdeaaff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df9bdeaaff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f9bdeaaff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df9bdeaaff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f9bdeaaff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df9bdeaaff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f9bdeaaff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gdf9bdeaaff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f9bdeaaff_0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df9bdeaaff_0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dd1538e19_1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gddd1538e19_1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f9bdeaaff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gdf9bdeaaff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f9bdeaaff_0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gdf9bdeaaff_0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1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9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hyperlink" Target="https://uk.wikipedia.org/wiki/%D0%A1%D0%BE%D1%86%D1%96%D0%B0%D0%BB%D1%8C%D0%BD%D0%B0_%D0%B3%D1%80%D1%83%D0%BF%D0%B0" TargetMode="External"/><Relationship Id="rId6" Type="http://schemas.openxmlformats.org/officeDocument/2006/relationships/image" Target="../media/image1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gif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5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/>
        </p:nvSpPr>
        <p:spPr>
          <a:xfrm>
            <a:off x="2370825" y="375050"/>
            <a:ext cx="5914500" cy="9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ДОМАШНЄ</a:t>
            </a:r>
            <a:endParaRPr b="1" sz="46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 txBox="1"/>
          <p:nvPr/>
        </p:nvSpPr>
        <p:spPr>
          <a:xfrm>
            <a:off x="492775" y="1579525"/>
            <a:ext cx="8313900" cy="3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600">
                <a:solidFill>
                  <a:srgbClr val="F1C232"/>
                </a:solidFill>
                <a:highlight>
                  <a:schemeClr val="dk1"/>
                </a:highlight>
                <a:latin typeface="Roboto Medium"/>
                <a:ea typeface="Roboto Medium"/>
                <a:cs typeface="Roboto Medium"/>
                <a:sym typeface="Roboto Medium"/>
              </a:rPr>
              <a:t>ЗАВЕСТИ ЩОДЕННИК КОМПЛІМЕНТІВ І ВКІНЦІ КОЖНОГО ДНЯ ПИСАТИ В НЬОМУ СОБІ КОМПЛІМЕНТИ ЗА ТЕ, ЩО ВДАЛОСЬ ТОГО ДНЯ</a:t>
            </a:r>
            <a:endParaRPr sz="2600">
              <a:solidFill>
                <a:srgbClr val="F1C232"/>
              </a:solidFill>
              <a:highlight>
                <a:schemeClr val="dk1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412932" y="2361519"/>
            <a:ext cx="5929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Модуль 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5</a:t>
            </a: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: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 </a:t>
            </a:r>
            <a:r>
              <a:rPr lang="uk" sz="2800">
                <a:latin typeface="Fira Sans ExtraBold"/>
                <a:ea typeface="Fira Sans ExtraBold"/>
                <a:cs typeface="Fira Sans ExtraBold"/>
                <a:sym typeface="Fira Sans ExtraBold"/>
              </a:rPr>
              <a:t>ВІДНОШЕННЯ ДО СЕБЕ</a:t>
            </a:r>
            <a:endParaRPr b="0" i="0" sz="2800" u="none" cap="none" strike="noStrike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400">
                <a:solidFill>
                  <a:schemeClr val="dk1"/>
                </a:solidFill>
              </a:rPr>
              <a:t>Me Myself and I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8"/>
          <p:cNvSpPr txBox="1"/>
          <p:nvPr/>
        </p:nvSpPr>
        <p:spPr>
          <a:xfrm>
            <a:off x="2163225" y="575975"/>
            <a:ext cx="59271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ОСОБИСТІСТЬ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/>
        </p:nvSpPr>
        <p:spPr>
          <a:xfrm>
            <a:off x="5020725" y="1861850"/>
            <a:ext cx="3987000" cy="22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chemeClr val="dk1"/>
                </a:solidFill>
                <a:highlight>
                  <a:srgbClr val="FFFFFF"/>
                </a:highlight>
              </a:rPr>
              <a:t>НАС </a:t>
            </a:r>
            <a:endParaRPr b="1" sz="2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4100">
                <a:solidFill>
                  <a:schemeClr val="dk1"/>
                </a:solidFill>
                <a:highlight>
                  <a:srgbClr val="FFFFFF"/>
                </a:highlight>
              </a:rPr>
              <a:t>7 674 000 000</a:t>
            </a:r>
            <a:endParaRPr b="1" sz="4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chemeClr val="dk1"/>
                </a:solidFill>
                <a:highlight>
                  <a:srgbClr val="FFFFFF"/>
                </a:highlight>
              </a:rPr>
              <a:t>АЛЕ </a:t>
            </a:r>
            <a:r>
              <a:rPr b="1" lang="uk" sz="2200">
                <a:solidFill>
                  <a:schemeClr val="dk1"/>
                </a:solidFill>
                <a:highlight>
                  <a:srgbClr val="F1C232"/>
                </a:highlight>
              </a:rPr>
              <a:t>ТИ</a:t>
            </a:r>
            <a:r>
              <a:rPr b="1" lang="uk" sz="2200">
                <a:solidFill>
                  <a:schemeClr val="dk1"/>
                </a:solidFill>
                <a:highlight>
                  <a:srgbClr val="FFFFFF"/>
                </a:highlight>
              </a:rPr>
              <a:t> УНІКАЛЬНИЙ</a:t>
            </a:r>
            <a:endParaRPr b="1" sz="2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descr="Multiple Personality GIFs - Get the best GIF on GIPHY" id="79" name="Google Shape;7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700" y="1194875"/>
            <a:ext cx="3542850" cy="354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9"/>
          <p:cNvSpPr txBox="1"/>
          <p:nvPr/>
        </p:nvSpPr>
        <p:spPr>
          <a:xfrm>
            <a:off x="2022575" y="575975"/>
            <a:ext cx="60678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S  WOT???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/>
          <p:nvPr/>
        </p:nvSpPr>
        <p:spPr>
          <a:xfrm>
            <a:off x="4875600" y="1533675"/>
            <a:ext cx="4132200" cy="28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200">
                <a:solidFill>
                  <a:srgbClr val="FFFFFF"/>
                </a:solidFill>
                <a:highlight>
                  <a:srgbClr val="F1C232"/>
                </a:highlight>
              </a:rPr>
              <a:t>ТАБЛИЧКА, ЯКА НАГЛЯДНО ДЕМОНСТРУЄ ТОБІ ВСЕ, ЩО ТИ ВМІЄШ, ЧОГО ТРЕБА  НАВЧИТИСЯ, ЧОГО МОЖЕШ ДОСЯГТИ  ТА ЧОГО ПОТРІБНО ОСТЕРІГАТИСЯ</a:t>
            </a:r>
            <a:endParaRPr b="1" sz="2200">
              <a:solidFill>
                <a:srgbClr val="FFFFFF"/>
              </a:solidFill>
              <a:highlight>
                <a:srgbClr val="F1C232"/>
              </a:highlight>
            </a:endParaRPr>
          </a:p>
        </p:txBody>
      </p:sp>
      <p:pic>
        <p:nvPicPr>
          <p:cNvPr descr="SWOT-анализ с примерами: Что это и как составить | Блог eSputnik" id="88" name="Google Shape;8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675" y="1348900"/>
            <a:ext cx="4105274" cy="337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time de Soi GIF / Self Esteem by Marylore Seecharan | www.marylore.com | # selfesteem #estimedesoi #illustration #gif | Ilustrações" id="93" name="Google Shape;9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1125" y="1085025"/>
            <a:ext cx="3944625" cy="394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20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/>
        </p:nvSpPr>
        <p:spPr>
          <a:xfrm>
            <a:off x="-107175" y="428625"/>
            <a:ext cx="88962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rgbClr val="F1C232"/>
                </a:solidFill>
                <a:highlight>
                  <a:srgbClr val="000000"/>
                </a:highlight>
                <a:latin typeface="Roboto"/>
                <a:ea typeface="Roboto"/>
                <a:cs typeface="Roboto"/>
                <a:sym typeface="Roboto"/>
              </a:rPr>
              <a:t>ЯК ВИ СЕБЕ ОЦІНЮЄТЕ?</a:t>
            </a:r>
            <a:endParaRPr b="1" sz="6000">
              <a:solidFill>
                <a:schemeClr val="dk1"/>
              </a:solidFill>
              <a:highlight>
                <a:srgbClr val="000000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7" name="Google Shape;97;p20"/>
          <p:cNvSpPr txBox="1"/>
          <p:nvPr/>
        </p:nvSpPr>
        <p:spPr>
          <a:xfrm>
            <a:off x="45225" y="1225600"/>
            <a:ext cx="5406300" cy="37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rgbClr val="FFFFFF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САМООЦІНКА</a:t>
            </a:r>
            <a:endParaRPr b="1" sz="3300">
              <a:solidFill>
                <a:srgbClr val="FFFFFF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rgbClr val="F1C23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чому від неї так багато залежить?</a:t>
            </a:r>
            <a:endParaRPr b="1" sz="3300">
              <a:solidFill>
                <a:srgbClr val="F1C23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rgbClr val="F1C23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як її підвищити???</a:t>
            </a:r>
            <a:endParaRPr b="1" sz="3300">
              <a:solidFill>
                <a:srgbClr val="F1C23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rgbClr val="F1C23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чому забагато теж не добре????</a:t>
            </a:r>
            <a:endParaRPr b="1" sz="3300">
              <a:solidFill>
                <a:srgbClr val="F1C23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solidFill>
                <a:srgbClr val="F1C23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 txBox="1"/>
          <p:nvPr/>
        </p:nvSpPr>
        <p:spPr>
          <a:xfrm>
            <a:off x="4746100" y="1413125"/>
            <a:ext cx="4545300" cy="3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400">
                <a:solidFill>
                  <a:schemeClr val="dk1"/>
                </a:solidFill>
                <a:highlight>
                  <a:srgbClr val="F1C232"/>
                </a:highlight>
              </a:rPr>
              <a:t>РОБИТИ КОМПЛІМЕНТИ</a:t>
            </a:r>
            <a:endParaRPr b="1" sz="24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chemeClr val="dk1"/>
                </a:solidFill>
                <a:highlight>
                  <a:schemeClr val="lt1"/>
                </a:highlight>
              </a:rPr>
              <a:t>ВПЕВНЕНО</a:t>
            </a:r>
            <a:endParaRPr b="1"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chemeClr val="dk1"/>
                </a:solidFill>
                <a:highlight>
                  <a:schemeClr val="lt1"/>
                </a:highlight>
              </a:rPr>
              <a:t>ПО СУТІ</a:t>
            </a:r>
            <a:endParaRPr b="1"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chemeClr val="dk1"/>
                </a:solidFill>
                <a:highlight>
                  <a:schemeClr val="lt1"/>
                </a:highlight>
              </a:rPr>
              <a:t>ЯК КОМУСЬ, ТАК І СОБІ</a:t>
            </a:r>
            <a:endParaRPr b="1"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400">
                <a:solidFill>
                  <a:schemeClr val="dk1"/>
                </a:solidFill>
                <a:highlight>
                  <a:srgbClr val="F1C232"/>
                </a:highlight>
              </a:rPr>
              <a:t>ПРИЙМАТИ КОМПЛІМЕНТИ</a:t>
            </a:r>
            <a:endParaRPr b="1" sz="24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rgbClr val="FF0000"/>
                </a:solidFill>
                <a:highlight>
                  <a:schemeClr val="lt1"/>
                </a:highlight>
              </a:rPr>
              <a:t>Я ЦЕ ІТАК ЗНАВ</a:t>
            </a:r>
            <a:endParaRPr b="1" sz="1500">
              <a:solidFill>
                <a:srgbClr val="FF0000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rgbClr val="FF0000"/>
                </a:solidFill>
                <a:highlight>
                  <a:schemeClr val="lt1"/>
                </a:highlight>
              </a:rPr>
              <a:t>ТА ПЕРЕСТАНЬ, ЗОВСІМ НІ</a:t>
            </a:r>
            <a:endParaRPr b="1" sz="1500">
              <a:solidFill>
                <a:srgbClr val="FF0000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500">
                <a:solidFill>
                  <a:srgbClr val="38761D"/>
                </a:solidFill>
                <a:highlight>
                  <a:schemeClr val="lt1"/>
                </a:highlight>
              </a:rPr>
              <a:t>ДЯКУЮ, МЕНІ ДУЖЕ ПРИЄМНО</a:t>
            </a:r>
            <a:endParaRPr b="1" sz="1500">
              <a:solidFill>
                <a:srgbClr val="38761D"/>
              </a:solidFill>
              <a:highlight>
                <a:schemeClr val="lt1"/>
              </a:highlight>
            </a:endParaRPr>
          </a:p>
        </p:txBody>
      </p:sp>
      <p:pic>
        <p:nvPicPr>
          <p:cNvPr descr="White people compliments GIF - Find on GIFER" id="105" name="Google Shape;10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466700"/>
            <a:ext cx="4572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2589600" y="498575"/>
            <a:ext cx="39648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КОМПЛІМЕНТИ</a:t>
            </a:r>
            <a:endParaRPr b="1" sz="2600">
              <a:solidFill>
                <a:schemeClr val="dk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/>
          <p:nvPr/>
        </p:nvSpPr>
        <p:spPr>
          <a:xfrm>
            <a:off x="200925" y="1413125"/>
            <a:ext cx="9090600" cy="3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400">
                <a:solidFill>
                  <a:schemeClr val="lt1"/>
                </a:solidFill>
                <a:highlight>
                  <a:srgbClr val="F1C232"/>
                </a:highlight>
              </a:rPr>
              <a:t>ЛЮБОВ ДО СЕБЕ-ЦЕ ОБОВ’ЯЗКОВА УМОВА.</a:t>
            </a:r>
            <a:endParaRPr b="1" sz="24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100">
                <a:solidFill>
                  <a:srgbClr val="F1C232"/>
                </a:solidFill>
                <a:highlight>
                  <a:schemeClr val="lt1"/>
                </a:highlight>
              </a:rPr>
              <a:t>знайдіть в собі те, що любите найбільше, та хваліть себе за те, що у вас вдається</a:t>
            </a:r>
            <a:endParaRPr b="1" sz="2100">
              <a:solidFill>
                <a:srgbClr val="F1C23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rgbClr val="38761D"/>
              </a:solidFill>
              <a:highlight>
                <a:schemeClr val="lt1"/>
              </a:highlight>
            </a:endParaRPr>
          </a:p>
        </p:txBody>
      </p:sp>
      <p:sp>
        <p:nvSpPr>
          <p:cNvPr id="114" name="Google Shape;114;p22"/>
          <p:cNvSpPr txBox="1"/>
          <p:nvPr/>
        </p:nvSpPr>
        <p:spPr>
          <a:xfrm>
            <a:off x="3120925" y="498575"/>
            <a:ext cx="34335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I LOVE ME</a:t>
            </a:r>
            <a:endParaRPr b="1" sz="2600">
              <a:solidFill>
                <a:schemeClr val="dk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3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/>
        </p:nvSpPr>
        <p:spPr>
          <a:xfrm>
            <a:off x="0" y="522375"/>
            <a:ext cx="9144000" cy="8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000">
                <a:solidFill>
                  <a:schemeClr val="dk1"/>
                </a:solidFill>
                <a:highlight>
                  <a:srgbClr val="F1C232"/>
                </a:highlight>
              </a:rPr>
              <a:t>EGO</a:t>
            </a:r>
            <a:r>
              <a:rPr b="1" lang="uk" sz="3000">
                <a:solidFill>
                  <a:srgbClr val="F1C232"/>
                </a:solidFill>
                <a:highlight>
                  <a:schemeClr val="dk1"/>
                </a:highlight>
              </a:rPr>
              <a:t>ЇЗМ</a:t>
            </a:r>
            <a:endParaRPr b="1" sz="3000">
              <a:solidFill>
                <a:srgbClr val="F1C232"/>
              </a:solidFill>
              <a:highlight>
                <a:schemeClr val="dk1"/>
              </a:highlight>
            </a:endParaRPr>
          </a:p>
        </p:txBody>
      </p:sp>
      <p:sp>
        <p:nvSpPr>
          <p:cNvPr id="122" name="Google Shape;122;p23"/>
          <p:cNvSpPr txBox="1"/>
          <p:nvPr/>
        </p:nvSpPr>
        <p:spPr>
          <a:xfrm>
            <a:off x="4701475" y="1540375"/>
            <a:ext cx="4442400" cy="3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Егоїзм</a:t>
            </a:r>
            <a:r>
              <a:rPr b="1" lang="uk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- ціннісна орієнтація людини, етносу чи держави, що характеризується переважанням в її життєдіяльності корисливих особистих інтересів і потреб стосовно інтересів інших людей і </a:t>
            </a:r>
            <a:r>
              <a:rPr b="1" lang="uk" sz="16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соціальних груп</a:t>
            </a:r>
            <a:endParaRPr b="1"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1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Нарцисизм</a:t>
            </a:r>
            <a:r>
              <a:rPr b="1" lang="uk" sz="1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- властивість характеру, що полягає в надмірній самозакоханості і завищеній самооцінці - грандіозності, яка в більшості випадків не відповідає дійсності</a:t>
            </a:r>
            <a:r>
              <a:rPr b="1" lang="uk" sz="11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b="1" sz="11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Dont Care GIFs - Get the best GIF on GIPHY" id="123" name="Google Shape;123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750" y="1098375"/>
            <a:ext cx="4572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ion Bronson GIF | Gfycat"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8275"/>
            <a:ext cx="9144000" cy="483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7325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/>
          <p:nvPr/>
        </p:nvSpPr>
        <p:spPr>
          <a:xfrm>
            <a:off x="2665525" y="502300"/>
            <a:ext cx="58371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ПРАКТИКА!</a:t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1" name="Google Shape;131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